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0"/>
  </p:notesMasterIdLst>
  <p:handoutMasterIdLst>
    <p:handoutMasterId r:id="rId101"/>
  </p:handoutMasterIdLst>
  <p:sldIdLst>
    <p:sldId id="256" r:id="rId2"/>
    <p:sldId id="280" r:id="rId3"/>
    <p:sldId id="281" r:id="rId4"/>
    <p:sldId id="282" r:id="rId5"/>
    <p:sldId id="270" r:id="rId6"/>
    <p:sldId id="273" r:id="rId7"/>
    <p:sldId id="272" r:id="rId8"/>
    <p:sldId id="283" r:id="rId9"/>
    <p:sldId id="289"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50" r:id="rId68"/>
    <p:sldId id="351" r:id="rId69"/>
    <p:sldId id="352" r:id="rId70"/>
    <p:sldId id="353" r:id="rId71"/>
    <p:sldId id="357" r:id="rId72"/>
    <p:sldId id="358" r:id="rId73"/>
    <p:sldId id="359" r:id="rId74"/>
    <p:sldId id="385" r:id="rId75"/>
    <p:sldId id="386" r:id="rId76"/>
    <p:sldId id="387" r:id="rId77"/>
    <p:sldId id="388" r:id="rId78"/>
    <p:sldId id="383" r:id="rId79"/>
    <p:sldId id="384"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8" r:id="rId95"/>
    <p:sldId id="379" r:id="rId96"/>
    <p:sldId id="380" r:id="rId97"/>
    <p:sldId id="381" r:id="rId98"/>
    <p:sldId id="382" r:id="rId9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1080"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8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70153728"/>
        <c:axId val="65120512"/>
      </c:lineChart>
      <c:catAx>
        <c:axId val="70153728"/>
        <c:scaling>
          <c:orientation val="minMax"/>
        </c:scaling>
        <c:delete val="0"/>
        <c:axPos val="b"/>
        <c:numFmt formatCode="h:mm" sourceLinked="1"/>
        <c:majorTickMark val="out"/>
        <c:minorTickMark val="none"/>
        <c:tickLblPos val="nextTo"/>
        <c:crossAx val="65120512"/>
        <c:crosses val="autoZero"/>
        <c:auto val="1"/>
        <c:lblAlgn val="ctr"/>
        <c:lblOffset val="100"/>
        <c:noMultiLvlLbl val="0"/>
      </c:catAx>
      <c:valAx>
        <c:axId val="65120512"/>
        <c:scaling>
          <c:orientation val="minMax"/>
          <c:max val="100"/>
        </c:scaling>
        <c:delete val="0"/>
        <c:axPos val="l"/>
        <c:majorGridlines/>
        <c:numFmt formatCode="General" sourceLinked="1"/>
        <c:majorTickMark val="out"/>
        <c:minorTickMark val="none"/>
        <c:tickLblPos val="nextTo"/>
        <c:crossAx val="701537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66563584"/>
        <c:axId val="70496192"/>
      </c:lineChart>
      <c:catAx>
        <c:axId val="66563584"/>
        <c:scaling>
          <c:orientation val="minMax"/>
        </c:scaling>
        <c:delete val="0"/>
        <c:axPos val="b"/>
        <c:numFmt formatCode="h:mm" sourceLinked="1"/>
        <c:majorTickMark val="out"/>
        <c:minorTickMark val="none"/>
        <c:tickLblPos val="nextTo"/>
        <c:crossAx val="70496192"/>
        <c:crosses val="autoZero"/>
        <c:auto val="1"/>
        <c:lblAlgn val="ctr"/>
        <c:lblOffset val="100"/>
        <c:noMultiLvlLbl val="0"/>
      </c:catAx>
      <c:valAx>
        <c:axId val="70496192"/>
        <c:scaling>
          <c:orientation val="minMax"/>
          <c:max val="80"/>
        </c:scaling>
        <c:delete val="0"/>
        <c:axPos val="l"/>
        <c:majorGridlines/>
        <c:numFmt formatCode="General" sourceLinked="1"/>
        <c:majorTickMark val="out"/>
        <c:minorTickMark val="none"/>
        <c:tickLblPos val="nextTo"/>
        <c:crossAx val="665635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88</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94</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95</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51</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58</a:t>
            </a:fld>
            <a:endParaRPr lang="en-US"/>
          </a:p>
        </p:txBody>
      </p:sp>
    </p:spTree>
    <p:extLst>
      <p:ext uri="{BB962C8B-B14F-4D97-AF65-F5344CB8AC3E}">
        <p14:creationId xmlns:p14="http://schemas.microsoft.com/office/powerpoint/2010/main" val="39033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62</a:t>
            </a:fld>
            <a:endParaRPr lang="en-US"/>
          </a:p>
        </p:txBody>
      </p:sp>
    </p:spTree>
    <p:extLst>
      <p:ext uri="{BB962C8B-B14F-4D97-AF65-F5344CB8AC3E}">
        <p14:creationId xmlns:p14="http://schemas.microsoft.com/office/powerpoint/2010/main" val="2171419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www.datatact.com/hkuspace/teach.html"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olab.research.google.com/github/kenwkliu/ideas/blob/master/colab/HKStocksCorrelation.ipynb" TargetMode="External"/><Relationship Id="rId1" Type="http://schemas.openxmlformats.org/officeDocument/2006/relationships/slideLayout" Target="../slideLayouts/slideLayout7.xml"/><Relationship Id="rId6" Type="http://schemas.openxmlformats.org/officeDocument/2006/relationships/hyperlink" Target="https://www.hkex.com.hk/Services/Trading/Securities/Overview/Regulated-Short-Selling?sc_lang=en" TargetMode="External"/><Relationship Id="rId5" Type="http://schemas.openxmlformats.org/officeDocument/2006/relationships/hyperlink" Target="https://www.hkex.com.hk/Services/Trading/Securities/Securities-Lists/Designated-Securities-Eligible-for-Short-Selling?sc_lang=en" TargetMode="Externa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66.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916832"/>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749395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1742343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3523300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04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402328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28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97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23924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19093933"/>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28105082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891546887"/>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3325494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046019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187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318510" y="188441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Example : IPO Stabilization (</a:t>
            </a:r>
            <a:r>
              <a:rPr lang="zh-TW" altLang="en-US" sz="1800" b="1" u="sng" dirty="0" smtClean="0"/>
              <a:t>護</a:t>
            </a:r>
            <a:r>
              <a:rPr lang="zh-TW" altLang="en-US" sz="1800" b="1" u="sng" dirty="0"/>
              <a:t>盤</a:t>
            </a:r>
            <a:r>
              <a:rPr lang="en-US" sz="1800" b="1" u="sng" dirty="0" smtClean="0"/>
              <a:t>) </a:t>
            </a:r>
          </a:p>
          <a:p>
            <a:pPr marL="457200" indent="-457200">
              <a:buFont typeface="Arial" panose="020B0604020202020204" pitchFamily="34" charset="0"/>
              <a:buChar char="•"/>
            </a:pPr>
            <a:r>
              <a:rPr lang="en-US" sz="1800" dirty="0" smtClean="0"/>
              <a:t>Queue 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6512"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800" dirty="0" smtClean="0"/>
              <a:t>use </a:t>
            </a:r>
            <a:r>
              <a:rPr lang="en-US" sz="1800" dirty="0"/>
              <a:t>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such that it will not move the price</a:t>
            </a:r>
          </a:p>
          <a:p>
            <a:pPr lvl="1">
              <a:buFont typeface="Arial" panose="020B0604020202020204" pitchFamily="34" charset="0"/>
              <a:buChar char="•"/>
            </a:pPr>
            <a:endParaRPr lang="en-US" sz="1800" dirty="0"/>
          </a:p>
          <a:p>
            <a:pPr marL="457200" lvl="1" indent="0">
              <a:buNone/>
            </a:pPr>
            <a:r>
              <a:rPr lang="en-US" sz="1800" b="1" dirty="0" smtClean="0"/>
              <a:t>Example</a:t>
            </a:r>
            <a:r>
              <a:rPr lang="en-US" sz="1800" dirty="0" smtClean="0"/>
              <a:t>: Stealth Sell 0700.HK 1,000,000 @ 350</a:t>
            </a:r>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09690244"/>
              </p:ext>
            </p:extLst>
          </p:nvPr>
        </p:nvGraphicFramePr>
        <p:xfrm>
          <a:off x="1979712" y="3212976"/>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3543836" y="4365104"/>
            <a:ext cx="1172180" cy="369332"/>
          </a:xfrm>
          <a:prstGeom prst="rect">
            <a:avLst/>
          </a:prstGeom>
          <a:noFill/>
        </p:spPr>
        <p:txBody>
          <a:bodyPr wrap="none" rtlCol="0">
            <a:spAutoFit/>
          </a:bodyPr>
          <a:lstStyle/>
          <a:p>
            <a:r>
              <a:rPr lang="en-US" sz="1800" dirty="0" smtClean="0">
                <a:solidFill>
                  <a:srgbClr val="0070C0"/>
                </a:solidFill>
              </a:rPr>
              <a:t>No Action</a:t>
            </a:r>
            <a:endParaRPr lang="en-US" sz="1800"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853468816"/>
              </p:ext>
            </p:extLst>
          </p:nvPr>
        </p:nvGraphicFramePr>
        <p:xfrm>
          <a:off x="2034026" y="479715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350.6</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TextBox 9"/>
          <p:cNvSpPr txBox="1"/>
          <p:nvPr/>
        </p:nvSpPr>
        <p:spPr>
          <a:xfrm>
            <a:off x="2051720" y="6021288"/>
            <a:ext cx="4410182" cy="369332"/>
          </a:xfrm>
          <a:prstGeom prst="rect">
            <a:avLst/>
          </a:prstGeom>
          <a:noFill/>
        </p:spPr>
        <p:txBody>
          <a:bodyPr wrap="none" rtlCol="0">
            <a:spAutoFit/>
          </a:bodyPr>
          <a:lstStyle/>
          <a:p>
            <a:r>
              <a:rPr lang="en-US" sz="1800" dirty="0" smtClean="0">
                <a:solidFill>
                  <a:srgbClr val="0070C0"/>
                </a:solidFill>
              </a:rPr>
              <a:t>Immediately hit the bid with size &lt; 70,000</a:t>
            </a:r>
            <a:endParaRPr lang="en-US" sz="1800"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548476338"/>
              </p:ext>
            </p:extLst>
          </p:nvPr>
        </p:nvGraphicFramePr>
        <p:xfrm>
          <a:off x="2123728" y="3068960"/>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3347864" y="2564904"/>
            <a:ext cx="1723549" cy="369332"/>
          </a:xfrm>
          <a:prstGeom prst="rect">
            <a:avLst/>
          </a:prstGeom>
          <a:noFill/>
        </p:spPr>
        <p:txBody>
          <a:bodyPr wrap="none" rtlCol="0">
            <a:spAutoFit/>
          </a:bodyPr>
          <a:lstStyle/>
          <a:p>
            <a:r>
              <a:rPr lang="en-US" b="1" dirty="0"/>
              <a:t>Illiquid stocks</a:t>
            </a:r>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a:solidFill>
                  <a:srgbClr val="0070C0"/>
                </a:solidFill>
              </a:rPr>
              <a:t>price 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VWAP, TWAP, IS,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48224"/>
            <a:ext cx="5566986" cy="31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lvl="1"/>
            <a:r>
              <a:rPr lang="en-US" sz="1600" dirty="0"/>
              <a:t>MEV - Market executed volume </a:t>
            </a:r>
            <a:endParaRPr lang="en-US" sz="1600" dirty="0" smtClean="0"/>
          </a:p>
          <a:p>
            <a:pPr lvl="1"/>
            <a:r>
              <a:rPr lang="en-US" sz="1600" dirty="0" smtClean="0"/>
              <a:t>OEV </a:t>
            </a:r>
            <a:r>
              <a:rPr lang="en-US" sz="1600" dirty="0"/>
              <a:t>- Order executed </a:t>
            </a:r>
            <a:r>
              <a:rPr lang="en-US" sz="1600" dirty="0" smtClean="0"/>
              <a:t>volume</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868074"/>
              </p:ext>
            </p:extLst>
          </p:nvPr>
        </p:nvGraphicFramePr>
        <p:xfrm>
          <a:off x="827584" y="3681824"/>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solidFill>
                      <a:schemeClr val="accent5">
                        <a:lumMod val="60000"/>
                        <a:lumOff val="40000"/>
                      </a:schemeClr>
                    </a:solidFill>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solidFill>
                      <a:schemeClr val="accent5">
                        <a:lumMod val="60000"/>
                        <a:lumOff val="40000"/>
                      </a:schemeClr>
                    </a:solidFill>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(in-the-money) vs OTM (out-the-money): if Algo has a limit price, only count the </a:t>
            </a:r>
            <a:r>
              <a:rPr lang="en-US" sz="1600" b="1" dirty="0" smtClean="0">
                <a:solidFill>
                  <a:srgbClr val="0070C0"/>
                </a:solidFill>
              </a:rPr>
              <a:t>ITM volume</a:t>
            </a: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847951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636912"/>
            <a:ext cx="5175820" cy="3253026"/>
          </a:xfrm>
          <a:prstGeom prst="rect">
            <a:avLst/>
          </a:prstGeom>
        </p:spPr>
      </p:pic>
      <p:sp>
        <p:nvSpPr>
          <p:cNvPr id="4" name="TextBox 3"/>
          <p:cNvSpPr txBox="1"/>
          <p:nvPr/>
        </p:nvSpPr>
        <p:spPr>
          <a:xfrm>
            <a:off x="509464" y="5805264"/>
            <a:ext cx="7878960" cy="584775"/>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3096274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Objectives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Appreciate the current technologies on investing and trading</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Challenges </a:t>
            </a:r>
            <a:r>
              <a:rPr lang="en-US" sz="2000" dirty="0"/>
              <a:t>of the financial industries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Deeper </a:t>
            </a:r>
            <a:r>
              <a:rPr lang="en-US" sz="2000" dirty="0"/>
              <a:t>understanding of the buzz and </a:t>
            </a:r>
            <a:r>
              <a:rPr lang="en-US" sz="2000" dirty="0" smtClean="0"/>
              <a:t>trends on Big Data and AI</a:t>
            </a: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Myths </a:t>
            </a:r>
            <a:r>
              <a:rPr lang="en-US" sz="2000" dirty="0"/>
              <a:t>vs Truths</a:t>
            </a:r>
          </a:p>
          <a:p>
            <a:pPr lvl="1"/>
            <a:r>
              <a:rPr lang="en-US" sz="2000" dirty="0"/>
              <a:t>Big Data not only Hadoop</a:t>
            </a:r>
          </a:p>
          <a:p>
            <a:pPr lvl="1"/>
            <a:r>
              <a:rPr lang="en-US" sz="2000" dirty="0"/>
              <a:t>AI not only Deep Learning</a:t>
            </a:r>
          </a:p>
          <a:p>
            <a:pPr lvl="1"/>
            <a:r>
              <a:rPr lang="en-US" sz="2000" dirty="0"/>
              <a:t>AI is not equal to Human Intelligent (as least not now)</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40113038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48965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b="1" u="sng" dirty="0" smtClean="0"/>
              <a:t>Queue sizes</a:t>
            </a:r>
            <a:r>
              <a:rPr lang="en-US" sz="1400" dirty="0" smtClean="0"/>
              <a:t>: When </a:t>
            </a:r>
            <a:r>
              <a:rPr lang="en-US" sz="1400" b="1" dirty="0" smtClean="0">
                <a:solidFill>
                  <a:srgbClr val="0070C0"/>
                </a:solidFill>
              </a:rPr>
              <a:t>queue </a:t>
            </a:r>
            <a:r>
              <a:rPr lang="en-US" sz="1400" b="1" dirty="0">
                <a:solidFill>
                  <a:srgbClr val="0070C0"/>
                </a:solidFill>
              </a:rPr>
              <a:t>size is large, </a:t>
            </a:r>
            <a:r>
              <a:rPr lang="en-US" sz="1400" b="1" dirty="0" smtClean="0">
                <a:solidFill>
                  <a:srgbClr val="0070C0"/>
                </a:solidFill>
              </a:rPr>
              <a:t>send 1 x </a:t>
            </a:r>
            <a:r>
              <a:rPr lang="en-US" sz="1400" b="1" dirty="0">
                <a:solidFill>
                  <a:srgbClr val="0070C0"/>
                </a:solidFill>
              </a:rPr>
              <a:t>3000 QTY </a:t>
            </a:r>
            <a:r>
              <a:rPr lang="en-US" sz="1400" dirty="0" smtClean="0"/>
              <a:t>so </a:t>
            </a:r>
            <a:r>
              <a:rPr lang="en-US" sz="1400" dirty="0"/>
              <a:t>that we can have sizable quantity waiting in a good queue position</a:t>
            </a:r>
            <a:r>
              <a:rPr lang="en-US" sz="1400" dirty="0" smtClean="0"/>
              <a:t>.</a:t>
            </a:r>
          </a:p>
          <a:p>
            <a:pPr marL="0" indent="0"/>
            <a:endParaRPr lang="en-US" sz="1400" dirty="0" smtClean="0"/>
          </a:p>
          <a:p>
            <a:pPr marL="0" indent="0"/>
            <a:r>
              <a:rPr lang="en-US" sz="1400" b="1" u="sng" dirty="0" smtClean="0"/>
              <a:t>Price Volatility</a:t>
            </a:r>
            <a:r>
              <a:rPr lang="en-US" sz="1400" dirty="0" smtClean="0"/>
              <a:t>: For </a:t>
            </a:r>
            <a:r>
              <a:rPr lang="en-US" sz="1400" b="1" dirty="0" smtClean="0">
                <a:solidFill>
                  <a:srgbClr val="0070C0"/>
                </a:solidFill>
              </a:rPr>
              <a:t>high volatility, </a:t>
            </a:r>
            <a:r>
              <a:rPr lang="en-US" sz="1400" b="1" dirty="0">
                <a:solidFill>
                  <a:srgbClr val="0070C0"/>
                </a:solidFill>
              </a:rPr>
              <a:t>send </a:t>
            </a:r>
            <a:r>
              <a:rPr lang="en-US" sz="1400" b="1" dirty="0" smtClean="0">
                <a:solidFill>
                  <a:srgbClr val="0070C0"/>
                </a:solidFill>
              </a:rPr>
              <a:t>3 </a:t>
            </a:r>
            <a:r>
              <a:rPr lang="en-US" sz="1400" b="1" dirty="0">
                <a:solidFill>
                  <a:srgbClr val="0070C0"/>
                </a:solidFill>
              </a:rPr>
              <a:t>x </a:t>
            </a:r>
            <a:r>
              <a:rPr lang="en-US" sz="1400" b="1" dirty="0" smtClean="0">
                <a:solidFill>
                  <a:srgbClr val="0070C0"/>
                </a:solidFill>
              </a:rPr>
              <a:t>1000 </a:t>
            </a:r>
            <a:r>
              <a:rPr lang="en-US" sz="1400" b="1" dirty="0">
                <a:solidFill>
                  <a:srgbClr val="0070C0"/>
                </a:solidFill>
              </a:rPr>
              <a:t>QTY </a:t>
            </a:r>
            <a:r>
              <a:rPr lang="en-US" sz="1400" dirty="0" smtClean="0"/>
              <a:t>so </a:t>
            </a:r>
            <a:r>
              <a:rPr lang="en-US" sz="1400" dirty="0"/>
              <a:t>that we can have </a:t>
            </a:r>
            <a:r>
              <a:rPr lang="en-US" sz="1400" dirty="0" smtClean="0"/>
              <a:t>more flexibility to amend different child orders.</a:t>
            </a:r>
            <a:endParaRPr lang="en-US" sz="14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469878539"/>
              </p:ext>
            </p:extLst>
          </p:nvPr>
        </p:nvGraphicFramePr>
        <p:xfrm>
          <a:off x="827584" y="364502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4" name="TextBox 3"/>
          <p:cNvSpPr txBox="1"/>
          <p:nvPr/>
        </p:nvSpPr>
        <p:spPr>
          <a:xfrm>
            <a:off x="398241" y="5085184"/>
            <a:ext cx="8494240" cy="1077218"/>
          </a:xfrm>
          <a:prstGeom prst="rect">
            <a:avLst/>
          </a:prstGeom>
          <a:noFill/>
        </p:spPr>
        <p:txBody>
          <a:bodyPr wrap="square" rtlCol="0">
            <a:spAutoFit/>
          </a:bodyPr>
          <a:lstStyle/>
          <a:p>
            <a:r>
              <a:rPr lang="en-US" sz="1600" b="1" dirty="0"/>
              <a:t>O</a:t>
            </a:r>
            <a:r>
              <a:rPr lang="en-US" sz="1600" b="1" dirty="0" smtClean="0"/>
              <a:t>rder Actions:</a:t>
            </a:r>
          </a:p>
          <a:p>
            <a:pPr marL="285750" indent="-285750">
              <a:buFont typeface="Arial" panose="020B0604020202020204" pitchFamily="34" charset="0"/>
              <a:buChar char="•"/>
            </a:pPr>
            <a:r>
              <a:rPr lang="en-US" sz="1600" b="1" dirty="0"/>
              <a:t>Amend </a:t>
            </a:r>
            <a:r>
              <a:rPr lang="en-US" sz="1600" b="1" dirty="0" smtClean="0"/>
              <a:t>Price - </a:t>
            </a:r>
            <a:r>
              <a:rPr lang="en-US" sz="1600" dirty="0"/>
              <a:t>lose queue </a:t>
            </a:r>
            <a:r>
              <a:rPr lang="en-US" sz="1600" dirty="0" smtClean="0"/>
              <a:t>priority</a:t>
            </a:r>
            <a:endParaRPr lang="en-US" sz="1600" dirty="0"/>
          </a:p>
          <a:p>
            <a:pPr marL="285750" indent="-285750">
              <a:buFont typeface="Arial" panose="020B0604020202020204" pitchFamily="34" charset="0"/>
              <a:buChar char="•"/>
            </a:pPr>
            <a:r>
              <a:rPr lang="en-US" sz="1600" b="1" dirty="0" smtClean="0"/>
              <a:t>Amend </a:t>
            </a:r>
            <a:r>
              <a:rPr lang="en-US" sz="1600" b="1" dirty="0"/>
              <a:t>Quantity </a:t>
            </a:r>
            <a:r>
              <a:rPr lang="en-US" sz="1600" b="1" dirty="0" smtClean="0"/>
              <a:t>up - </a:t>
            </a:r>
            <a:r>
              <a:rPr lang="en-US" sz="1600" dirty="0"/>
              <a:t>lose queue </a:t>
            </a:r>
            <a:r>
              <a:rPr lang="en-US" sz="1600" dirty="0" smtClean="0"/>
              <a:t>priority</a:t>
            </a:r>
            <a:endParaRPr lang="en-US" sz="1600" b="1" dirty="0" smtClean="0"/>
          </a:p>
          <a:p>
            <a:pPr marL="285750" indent="-285750">
              <a:buFont typeface="Arial" panose="020B0604020202020204" pitchFamily="34" charset="0"/>
              <a:buChar char="•"/>
            </a:pPr>
            <a:r>
              <a:rPr lang="en-US" sz="1600" b="1" dirty="0" smtClean="0"/>
              <a:t>Amend Quantity down -</a:t>
            </a:r>
            <a:r>
              <a:rPr lang="en-US" sz="1600" b="1" dirty="0"/>
              <a:t> </a:t>
            </a:r>
            <a:r>
              <a:rPr lang="en-US" sz="1600" b="1" dirty="0" smtClean="0">
                <a:solidFill>
                  <a:srgbClr val="0070C0"/>
                </a:solidFill>
              </a:rPr>
              <a:t>preserve</a:t>
            </a:r>
            <a:r>
              <a:rPr lang="en-US" sz="1600" dirty="0" smtClean="0">
                <a:solidFill>
                  <a:srgbClr val="0070C0"/>
                </a:solidFill>
              </a:rPr>
              <a:t> </a:t>
            </a:r>
            <a:r>
              <a:rPr lang="en-US" sz="1600" dirty="0"/>
              <a:t>queue </a:t>
            </a:r>
            <a:r>
              <a:rPr lang="en-US" sz="1600" dirty="0" smtClean="0"/>
              <a:t>priority</a:t>
            </a:r>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2222981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t>
            </a:r>
            <a:r>
              <a:rPr lang="en-US" sz="1800" dirty="0"/>
              <a:t>Data Processing and Analysis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23415642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2551115479"/>
              </p:ext>
            </p:extLst>
          </p:nvPr>
        </p:nvGraphicFramePr>
        <p:xfrm>
          <a:off x="2339752"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trending,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812238234"/>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4627943"/>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t>
            </a:r>
            <a:r>
              <a:rPr lang="en-US" sz="1800" b="1" dirty="0">
                <a:solidFill>
                  <a:srgbClr val="0070C0"/>
                </a:solidFill>
              </a:rPr>
              <a:t>adjust the portfolio </a:t>
            </a:r>
            <a:r>
              <a:rPr lang="en-US" sz="1800" dirty="0" smtClean="0"/>
              <a:t>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a:t>
            </a:r>
            <a:r>
              <a:rPr lang="en-US" sz="1800" b="1" dirty="0">
                <a:solidFill>
                  <a:srgbClr val="0070C0"/>
                </a:solidFill>
              </a:rPr>
              <a:t>benchmark with the closing price</a:t>
            </a:r>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a:t>
            </a:r>
            <a:r>
              <a:rPr lang="en-US" sz="1800" b="1" dirty="0">
                <a:solidFill>
                  <a:srgbClr val="0070C0"/>
                </a:solidFill>
              </a:rPr>
              <a:t>potentially push up the closing price</a:t>
            </a:r>
            <a:r>
              <a:rPr lang="en-US" sz="1800" dirty="0" smtClean="0"/>
              <a:t>. Hence the </a:t>
            </a:r>
            <a:r>
              <a:rPr lang="en-US" sz="1800" b="1" dirty="0">
                <a:solidFill>
                  <a:srgbClr val="0070C0"/>
                </a:solidFill>
              </a:rPr>
              <a:t>pre-trade portion (executed before closing) should have lower price </a:t>
            </a:r>
            <a:r>
              <a:rPr lang="en-US" sz="1800" dirty="0" smtClean="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790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75851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2779344126"/>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t>
            </a:r>
            <a:r>
              <a:rPr lang="en-US" sz="1800" dirty="0" smtClean="0"/>
              <a:t>&amp; Sharing &amp; </a:t>
            </a:r>
            <a:r>
              <a:rPr lang="en-US" sz="1800" dirty="0"/>
              <a:t>Have fun</a:t>
            </a:r>
          </a:p>
          <a:p>
            <a:pPr lvl="1"/>
            <a:r>
              <a:rPr lang="en-US" sz="1800" dirty="0" smtClean="0"/>
              <a:t>Class Website: </a:t>
            </a:r>
            <a:r>
              <a:rPr lang="en-US" sz="1800" dirty="0">
                <a:hlinkClick r:id="rId2"/>
              </a:rPr>
              <a:t>http://</a:t>
            </a:r>
            <a:r>
              <a:rPr lang="en-US" sz="1800" dirty="0" smtClean="0">
                <a:hlinkClick r:id="rId2"/>
              </a:rPr>
              <a:t>www.datatact.com/hkuspace/teach.html</a:t>
            </a:r>
            <a:endParaRPr lang="en-US" sz="1800" dirty="0" smtClean="0"/>
          </a:p>
          <a:p>
            <a:pPr lvl="1"/>
            <a:r>
              <a:rPr lang="en-US" sz="1800" dirty="0" smtClean="0"/>
              <a:t>Code </a:t>
            </a:r>
            <a:r>
              <a:rPr lang="en-US" sz="1800" dirty="0"/>
              <a:t>experiments via </a:t>
            </a:r>
            <a:r>
              <a:rPr lang="en-US" sz="1800" dirty="0">
                <a:hlinkClick r:id="rId3"/>
              </a:rPr>
              <a:t>Google </a:t>
            </a:r>
            <a:r>
              <a:rPr lang="en-US" sz="1800" dirty="0" err="1">
                <a:hlinkClick r:id="rId3"/>
              </a:rPr>
              <a:t>Colab</a:t>
            </a:r>
            <a:r>
              <a:rPr lang="en-US" sz="1800" dirty="0">
                <a:hlinkClick r:id="rId3"/>
              </a:rPr>
              <a:t> </a:t>
            </a:r>
            <a:r>
              <a:rPr lang="en-US" sz="1800" dirty="0"/>
              <a:t>(cloud-based programming)</a:t>
            </a:r>
          </a:p>
          <a:p>
            <a:pPr lvl="1"/>
            <a:endParaRPr lang="en-US" sz="1800" dirty="0"/>
          </a:p>
          <a:p>
            <a:pPr>
              <a:buFont typeface="Arial" panose="020B0604020202020204" pitchFamily="34" charset="0"/>
              <a:buChar char="•"/>
            </a:pPr>
            <a:r>
              <a:rPr lang="en-US" sz="1800" b="1" dirty="0"/>
              <a:t>Real-World Examples</a:t>
            </a:r>
          </a:p>
          <a:p>
            <a:pPr lvl="1"/>
            <a:r>
              <a:rPr lang="en-US" sz="1800" dirty="0"/>
              <a:t>Datatact Web </a:t>
            </a:r>
          </a:p>
          <a:p>
            <a:pPr lvl="1"/>
            <a:r>
              <a:rPr lang="en-US" sz="1800" dirty="0"/>
              <a:t>Trading </a:t>
            </a:r>
            <a:r>
              <a:rPr lang="en-US" sz="1800" dirty="0" smtClean="0"/>
              <a:t>Systems</a:t>
            </a:r>
          </a:p>
          <a:p>
            <a:pPr lvl="1"/>
            <a:endParaRPr lang="en-US" sz="1800" dirty="0"/>
          </a:p>
          <a:p>
            <a:pPr>
              <a:buFont typeface="Arial" panose="020B0604020202020204" pitchFamily="34" charset="0"/>
              <a:buChar char="•"/>
            </a:pPr>
            <a:r>
              <a:rPr lang="en-US" sz="1800" b="1" dirty="0"/>
              <a:t>Industry Experience Sharing</a:t>
            </a:r>
          </a:p>
          <a:p>
            <a:pPr lvl="1"/>
            <a:r>
              <a:rPr lang="en-US" sz="1800" dirty="0"/>
              <a:t>Electronic Trading Desk</a:t>
            </a:r>
          </a:p>
          <a:p>
            <a:pPr lvl="1"/>
            <a:r>
              <a:rPr lang="en-US" sz="1800" dirty="0"/>
              <a:t>Algo Trading Strategies</a:t>
            </a:r>
          </a:p>
          <a:p>
            <a:pPr lvl="1"/>
            <a:r>
              <a:rPr lang="en-US" sz="1800" dirty="0" smtClean="0"/>
              <a:t>Big Data and AI startup</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450518"/>
            <a:ext cx="241378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6961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5552578" cy="1617079"/>
            <a:chOff x="1259632" y="2726539"/>
            <a:chExt cx="5552578"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734397" y="4005064"/>
              <a:ext cx="2077813" cy="338554"/>
            </a:xfrm>
            <a:prstGeom prst="rect">
              <a:avLst/>
            </a:prstGeom>
            <a:noFill/>
          </p:spPr>
          <p:txBody>
            <a:bodyPr wrap="none" rtlCol="0">
              <a:spAutoFit/>
            </a:bodyPr>
            <a:lstStyle/>
            <a:p>
              <a:r>
                <a:rPr lang="en-US" sz="1600" dirty="0" smtClean="0"/>
                <a:t>Implementation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251520" y="2132856"/>
            <a:ext cx="8928992" cy="4248472"/>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Do a switch trade </a:t>
            </a:r>
            <a:r>
              <a:rPr lang="en-US" altLang="zh-TW" sz="1800" dirty="0"/>
              <a:t>(</a:t>
            </a:r>
            <a:r>
              <a:rPr lang="zh-TW" altLang="en-US" sz="1800" dirty="0"/>
              <a:t>換馬</a:t>
            </a:r>
            <a:r>
              <a:rPr lang="en-US" altLang="zh-TW" sz="1800" dirty="0" smtClean="0"/>
              <a:t>) </a:t>
            </a:r>
            <a:r>
              <a:rPr lang="en-US" sz="1800" dirty="0" smtClean="0"/>
              <a:t>where </a:t>
            </a:r>
            <a:r>
              <a:rPr lang="en-US" sz="1800" b="1" dirty="0" smtClean="0">
                <a:solidFill>
                  <a:srgbClr val="0070C0"/>
                </a:solidFill>
              </a:rPr>
              <a:t>selling the over-value stock and buying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Tree>
    <p:extLst>
      <p:ext uri="{BB962C8B-B14F-4D97-AF65-F5344CB8AC3E}">
        <p14:creationId xmlns:p14="http://schemas.microsoft.com/office/powerpoint/2010/main" val="14671784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undervalue/overvalue relation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Sell </a:t>
            </a:r>
            <a:r>
              <a:rPr lang="en-US" sz="1600" dirty="0" err="1"/>
              <a:t>Tencent</a:t>
            </a:r>
            <a:r>
              <a:rPr lang="en-US" sz="1600" dirty="0"/>
              <a:t> </a:t>
            </a:r>
            <a:r>
              <a:rPr lang="en-US" sz="1600" dirty="0" smtClean="0"/>
              <a:t>and Buy Alibaba when </a:t>
            </a:r>
            <a:r>
              <a:rPr lang="en-US" sz="1600" b="1" dirty="0" smtClean="0">
                <a:solidFill>
                  <a:srgbClr val="0070C0"/>
                </a:solidFill>
              </a:rPr>
              <a:t>Buy </a:t>
            </a:r>
            <a:r>
              <a:rPr lang="en-US" sz="1600" b="1" dirty="0" err="1" smtClean="0">
                <a:solidFill>
                  <a:srgbClr val="0070C0"/>
                </a:solidFill>
              </a:rPr>
              <a:t>Tencent</a:t>
            </a:r>
            <a:r>
              <a:rPr lang="en-US" sz="1600" b="1" dirty="0" smtClean="0">
                <a:solidFill>
                  <a:srgbClr val="0070C0"/>
                </a:solidFill>
              </a:rPr>
              <a:t> /Sell Alibaba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878415887"/>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t>200</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7744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556792"/>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up while Alibaba stay</a:t>
            </a:r>
            <a:r>
              <a:rPr lang="en-US" sz="1600" dirty="0" smtClean="0"/>
              <a:t>, can use </a:t>
            </a:r>
            <a:r>
              <a:rPr lang="en-US" sz="1600" b="1" dirty="0" smtClean="0">
                <a:solidFill>
                  <a:srgbClr val="0070C0"/>
                </a:solidFill>
              </a:rPr>
              <a:t>bait </a:t>
            </a:r>
            <a:r>
              <a:rPr lang="en-US" sz="1600" b="1" dirty="0">
                <a:solidFill>
                  <a:srgbClr val="0070C0"/>
                </a:solidFill>
              </a:rPr>
              <a:t>order </a:t>
            </a:r>
            <a:r>
              <a:rPr lang="en-US" sz="1600" dirty="0" smtClean="0"/>
              <a:t>(either wait on bid or ask) to improve the chance of execution. Once bait order is being executed by other market participants, immediate execute on the opposite side (provided it’s </a:t>
            </a:r>
            <a:r>
              <a:rPr lang="en-US" sz="1600" b="1" dirty="0" smtClean="0">
                <a:solidFill>
                  <a:srgbClr val="0070C0"/>
                </a:solidFill>
              </a:rPr>
              <a:t>within ratio</a:t>
            </a:r>
            <a:r>
              <a:rPr lang="en-US" sz="1600" dirty="0" smtClean="0"/>
              <a:t>)</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477842013"/>
              </p:ext>
            </p:extLst>
          </p:nvPr>
        </p:nvGraphicFramePr>
        <p:xfrm>
          <a:off x="755576" y="251840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69735296"/>
              </p:ext>
            </p:extLst>
          </p:nvPr>
        </p:nvGraphicFramePr>
        <p:xfrm>
          <a:off x="755576" y="4318600"/>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t>400.2</a:t>
                      </a:r>
                    </a:p>
                  </a:txBody>
                  <a:tcPr/>
                </a:tc>
                <a:tc>
                  <a:txBody>
                    <a:bodyPr/>
                    <a:lstStyle/>
                    <a:p>
                      <a:r>
                        <a:rPr lang="en-US" sz="1400" dirty="0" smtClean="0"/>
                        <a:t>400.4</a:t>
                      </a:r>
                    </a:p>
                  </a:txBody>
                  <a:tcPr/>
                </a:tc>
              </a:tr>
            </a:tbl>
          </a:graphicData>
        </a:graphic>
      </p:graphicFrame>
      <p:sp>
        <p:nvSpPr>
          <p:cNvPr id="2" name="TextBox 1"/>
          <p:cNvSpPr txBox="1"/>
          <p:nvPr/>
        </p:nvSpPr>
        <p:spPr>
          <a:xfrm>
            <a:off x="971600" y="6054387"/>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07823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87843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03430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86916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more </a:t>
            </a:r>
            <a:r>
              <a:rPr lang="en-US" sz="1800" b="1" dirty="0">
                <a:solidFill>
                  <a:srgbClr val="0070C0"/>
                </a:solidFill>
              </a:rPr>
              <a:t>quantity concerned</a:t>
            </a:r>
            <a:r>
              <a:rPr lang="en-US" sz="1800" dirty="0" smtClean="0"/>
              <a:t> (i.e. prefer faster execution), bait on </a:t>
            </a:r>
            <a:r>
              <a:rPr lang="en-US" sz="1800" b="1" dirty="0">
                <a:solidFill>
                  <a:srgbClr val="0070C0"/>
                </a:solidFill>
              </a:rPr>
              <a:t>both </a:t>
            </a:r>
            <a:r>
              <a:rPr lang="en-US" sz="1800" b="1" dirty="0" smtClean="0">
                <a:solidFill>
                  <a:srgbClr val="0070C0"/>
                </a:solidFill>
              </a:rPr>
              <a:t>sides</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dirty="0"/>
              <a:t>If </a:t>
            </a:r>
            <a:r>
              <a:rPr lang="en-US" sz="1800" b="1" dirty="0">
                <a:solidFill>
                  <a:srgbClr val="0070C0"/>
                </a:solidFill>
              </a:rPr>
              <a:t>cash concerned </a:t>
            </a:r>
            <a:r>
              <a:rPr lang="en-US" sz="1800" dirty="0"/>
              <a:t>(dollar </a:t>
            </a:r>
            <a:r>
              <a:rPr lang="en-US" sz="1800" dirty="0" smtClean="0"/>
              <a:t>neutral), always bait on </a:t>
            </a:r>
            <a:r>
              <a:rPr lang="en-US" sz="1800" b="1" dirty="0">
                <a:solidFill>
                  <a:srgbClr val="0070C0"/>
                </a:solidFill>
              </a:rPr>
              <a:t>Sell side</a:t>
            </a:r>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2801291682"/>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6719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4" name="TextBox 3"/>
          <p:cNvSpPr txBox="1"/>
          <p:nvPr/>
        </p:nvSpPr>
        <p:spPr>
          <a:xfrm>
            <a:off x="1547664" y="1772816"/>
            <a:ext cx="6408712" cy="400110"/>
          </a:xfrm>
          <a:prstGeom prst="rect">
            <a:avLst/>
          </a:prstGeom>
          <a:noFill/>
        </p:spPr>
        <p:txBody>
          <a:bodyPr wrap="square" rtlCol="0">
            <a:spAutoFit/>
          </a:bodyPr>
          <a:lstStyle/>
          <a:p>
            <a:r>
              <a:rPr lang="en-US" sz="2000" dirty="0" smtClean="0">
                <a:hlinkClick r:id="rId2"/>
              </a:rPr>
              <a:t>Code Example on finding HK Pair trading opportunities</a:t>
            </a:r>
            <a:endParaRPr lang="en-US" sz="2000" dirty="0"/>
          </a:p>
        </p:txBody>
      </p:sp>
      <p:sp>
        <p:nvSpPr>
          <p:cNvPr id="10" name="Sun 9"/>
          <p:cNvSpPr/>
          <p:nvPr/>
        </p:nvSpPr>
        <p:spPr bwMode="auto">
          <a:xfrm>
            <a:off x="611560" y="1700808"/>
            <a:ext cx="751970"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2" descr="ç¸éå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22" y="2780928"/>
            <a:ext cx="3682626" cy="19746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204864"/>
            <a:ext cx="70866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44072" y="4869160"/>
            <a:ext cx="651230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a:ea typeface="+mn-ea"/>
                <a:cs typeface="Arial"/>
              </a:rPr>
              <a:t>If no position on the sell name, need to do </a:t>
            </a:r>
            <a:r>
              <a:rPr lang="en-US" sz="1600" b="1" dirty="0">
                <a:solidFill>
                  <a:srgbClr val="0070C0"/>
                </a:solidFill>
                <a:latin typeface="Arial"/>
                <a:ea typeface="+mn-ea"/>
                <a:cs typeface="Arial"/>
              </a:rPr>
              <a:t>Short Sell</a:t>
            </a:r>
          </a:p>
          <a:p>
            <a:pPr marL="285750" indent="-285750">
              <a:buFont typeface="Arial" panose="020B0604020202020204" pitchFamily="34" charset="0"/>
              <a:buChar char="•"/>
            </a:pPr>
            <a:r>
              <a:rPr lang="en-US" sz="1600" dirty="0">
                <a:latin typeface="Arial"/>
                <a:ea typeface="+mn-ea"/>
                <a:cs typeface="Arial"/>
              </a:rPr>
              <a:t>Short Sell </a:t>
            </a:r>
            <a:r>
              <a:rPr lang="en-US" sz="1600" dirty="0" smtClean="0">
                <a:latin typeface="Arial"/>
                <a:ea typeface="+mn-ea"/>
                <a:cs typeface="Arial"/>
              </a:rPr>
              <a:t>involves </a:t>
            </a:r>
            <a:r>
              <a:rPr lang="en-US" sz="1600" b="1" dirty="0">
                <a:solidFill>
                  <a:srgbClr val="0070C0"/>
                </a:solidFill>
                <a:latin typeface="Arial"/>
                <a:ea typeface="+mn-ea"/>
                <a:cs typeface="Arial"/>
              </a:rPr>
              <a:t>borrowing costs</a:t>
            </a:r>
          </a:p>
          <a:p>
            <a:pPr marL="285750" indent="-285750">
              <a:buFont typeface="Arial" panose="020B0604020202020204" pitchFamily="34" charset="0"/>
              <a:buChar char="•"/>
            </a:pPr>
            <a:r>
              <a:rPr lang="en-US" sz="1600" dirty="0">
                <a:latin typeface="Arial"/>
                <a:ea typeface="+mn-ea"/>
                <a:cs typeface="Arial"/>
              </a:rPr>
              <a:t>Not all HK stocks are </a:t>
            </a:r>
            <a:r>
              <a:rPr lang="en-US" sz="1600" dirty="0">
                <a:latin typeface="Arial"/>
                <a:ea typeface="+mn-ea"/>
                <a:cs typeface="Arial"/>
                <a:hlinkClick r:id="rId5"/>
              </a:rPr>
              <a:t>eligible for short </a:t>
            </a:r>
            <a:r>
              <a:rPr lang="en-US" sz="1600" dirty="0" smtClean="0">
                <a:latin typeface="Arial"/>
                <a:ea typeface="+mn-ea"/>
                <a:cs typeface="Arial"/>
                <a:hlinkClick r:id="rId5"/>
              </a:rPr>
              <a:t>sell</a:t>
            </a:r>
            <a:endParaRPr lang="en-US" sz="1600" dirty="0" smtClean="0">
              <a:latin typeface="Arial"/>
              <a:ea typeface="+mn-ea"/>
              <a:cs typeface="Arial"/>
            </a:endParaRPr>
          </a:p>
          <a:p>
            <a:pPr marL="285750" indent="-285750">
              <a:buFont typeface="Arial" panose="020B0604020202020204" pitchFamily="34" charset="0"/>
              <a:buChar char="•"/>
            </a:pPr>
            <a:r>
              <a:rPr lang="en-US" sz="1600" dirty="0" smtClean="0">
                <a:latin typeface="Arial"/>
                <a:ea typeface="+mn-ea"/>
                <a:cs typeface="Arial"/>
              </a:rPr>
              <a:t>Short Sell orders subject to </a:t>
            </a:r>
            <a:r>
              <a:rPr lang="en-US" sz="1600" dirty="0" smtClean="0">
                <a:latin typeface="Arial"/>
                <a:ea typeface="+mn-ea"/>
                <a:cs typeface="Arial"/>
                <a:hlinkClick r:id="rId6"/>
              </a:rPr>
              <a:t>uptick rule </a:t>
            </a:r>
            <a:r>
              <a:rPr lang="en-US" sz="1600" dirty="0" smtClean="0">
                <a:latin typeface="Arial"/>
                <a:ea typeface="+mn-ea"/>
                <a:cs typeface="Arial"/>
              </a:rPr>
              <a:t>(cannot sell below the best ask), hence need to </a:t>
            </a:r>
            <a:r>
              <a:rPr lang="en-US" sz="1600" b="1" dirty="0">
                <a:solidFill>
                  <a:srgbClr val="0070C0"/>
                </a:solidFill>
                <a:latin typeface="Arial"/>
                <a:ea typeface="+mn-ea"/>
                <a:cs typeface="Arial"/>
              </a:rPr>
              <a:t>bait on (short) Sell side</a:t>
            </a:r>
          </a:p>
        </p:txBody>
      </p:sp>
      <p:sp>
        <p:nvSpPr>
          <p:cNvPr id="9" name="TextBox 8"/>
          <p:cNvSpPr txBox="1"/>
          <p:nvPr/>
        </p:nvSpPr>
        <p:spPr>
          <a:xfrm>
            <a:off x="5076057" y="3284984"/>
            <a:ext cx="3384376" cy="646331"/>
          </a:xfrm>
          <a:prstGeom prst="rect">
            <a:avLst/>
          </a:prstGeom>
          <a:noFill/>
        </p:spPr>
        <p:txBody>
          <a:bodyPr wrap="square" rtlCol="0">
            <a:spAutoFit/>
          </a:bodyPr>
          <a:lstStyle/>
          <a:p>
            <a:r>
              <a:rPr lang="en-US" sz="1800" i="1" dirty="0">
                <a:solidFill>
                  <a:srgbClr val="00B050"/>
                </a:solidFill>
              </a:rPr>
              <a:t>(can we </a:t>
            </a:r>
            <a:r>
              <a:rPr lang="en-US" sz="1800" i="1" dirty="0" smtClean="0">
                <a:solidFill>
                  <a:srgbClr val="00B050"/>
                </a:solidFill>
              </a:rPr>
              <a:t>use Buy/Sell </a:t>
            </a:r>
            <a:r>
              <a:rPr lang="en-US" sz="1800" b="1" i="1" dirty="0" smtClean="0">
                <a:solidFill>
                  <a:srgbClr val="0070C0"/>
                </a:solidFill>
              </a:rPr>
              <a:t>“&gt;=”</a:t>
            </a:r>
            <a:r>
              <a:rPr lang="en-US" sz="1800" i="1" dirty="0" smtClean="0">
                <a:solidFill>
                  <a:srgbClr val="00B050"/>
                </a:solidFill>
              </a:rPr>
              <a:t> for the price ratio ?)</a:t>
            </a:r>
            <a:endParaRPr lang="en-US" sz="1800" i="1" dirty="0">
              <a:solidFill>
                <a:srgbClr val="00B050"/>
              </a:solidFill>
            </a:endParaRPr>
          </a:p>
        </p:txBody>
      </p:sp>
    </p:spTree>
    <p:extLst>
      <p:ext uri="{BB962C8B-B14F-4D97-AF65-F5344CB8AC3E}">
        <p14:creationId xmlns:p14="http://schemas.microsoft.com/office/powerpoint/2010/main" val="32954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39595815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40552545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1192126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538583801"/>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233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3215160395"/>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36180295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497369321"/>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2313557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282928827"/>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105936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17208</TotalTime>
  <Words>6889</Words>
  <Application>Microsoft Office PowerPoint</Application>
  <PresentationFormat>On-screen Show (4:3)</PresentationFormat>
  <Paragraphs>1291</Paragraphs>
  <Slides>98</Slides>
  <Notes>13</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PowerPoint Template-CBF</vt:lpstr>
      <vt:lpstr>Big Data, AI, Machine Learning, Investment and Algo Trading</vt:lpstr>
      <vt:lpstr>My Background</vt:lpstr>
      <vt:lpstr>My Work</vt:lpstr>
      <vt:lpstr>My Work</vt:lpstr>
      <vt:lpstr>Course Objectives </vt:lpstr>
      <vt:lpstr>Course Overview</vt:lpstr>
      <vt:lpstr>Approach</vt:lpstr>
      <vt:lpstr>Google Colab</vt:lpstr>
      <vt:lpstr>Industrial Practice – Biz </vt:lpstr>
      <vt:lpstr>Industrial Practice – Trading Desk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vt:lpstr>
      <vt:lpstr>Basic Market Micro-structure</vt:lpstr>
      <vt:lpstr>Type 1: Reduce Signaling Algos</vt:lpstr>
      <vt:lpstr>Algo - Stealth</vt:lpstr>
      <vt:lpstr>Algo - Stealth</vt:lpstr>
      <vt:lpstr>Algo - Stealth</vt:lpstr>
      <vt:lpstr>Algo - Iceberg and Peg</vt:lpstr>
      <vt:lpstr>Type 2: Benchmark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Type 3: Multi-legs or Portfolio Algos</vt:lpstr>
      <vt:lpstr>PowerPoint Presentation</vt:lpstr>
      <vt:lpstr>PowerPoint Presentation</vt:lpstr>
      <vt:lpstr>Algo - Pair</vt:lpstr>
      <vt:lpstr>Algo - Pair</vt:lpstr>
      <vt:lpstr>Algo - Pair</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Exchange and Rules - Hours</vt:lpstr>
      <vt:lpstr>Exchange and Rules - Auction</vt:lpstr>
      <vt:lpstr>Exchange and Rules – HK Closing</vt:lpstr>
      <vt:lpstr>Exchange and Rules – Short Sell </vt:lpstr>
      <vt:lpstr>Exchange and Rules - Trade</vt:lpstr>
      <vt:lpstr>Exchange and Rules - Lot &amp; Tick </vt:lpstr>
      <vt:lpstr>Exchange and Rules – Price Range  </vt:lpstr>
      <vt:lpstr>Exchange and Rules - Volatility  </vt:lpstr>
      <vt:lpstr>Exchange and Rules - Highlights</vt:lpstr>
      <vt:lpstr>Exchange and Rules - Highlights</vt:lpstr>
      <vt:lpstr>Error &amp; Risk Control</vt:lpstr>
      <vt:lpstr>Error &amp; Risk Control</vt:lpstr>
      <vt:lpstr>Error &amp; Risk Control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147</cp:revision>
  <cp:lastPrinted>2013-10-02T07:30:28Z</cp:lastPrinted>
  <dcterms:created xsi:type="dcterms:W3CDTF">2018-01-14T13:40:03Z</dcterms:created>
  <dcterms:modified xsi:type="dcterms:W3CDTF">2020-07-03T22:51:35Z</dcterms:modified>
</cp:coreProperties>
</file>